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87a933be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87a933be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87a933be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87a933be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87a933be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87a933be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87a933be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87a933be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87a933be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87a933be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87a933be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87a933be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87a933be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87a933be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87a933be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87a933be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87a933be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87a933be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87a933be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87a933be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4cfaae45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4cfaae45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a87a933be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a87a933be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87a933be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87a933be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87a933be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87a933be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87a933be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87a933be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87a933be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87a933be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4cfaae45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a4cfaae45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4cfaae45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4cfaae45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a4cfaae45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a4cfaae45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a4cfaae45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a4cfaae45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a87a933be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a87a933be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87a933be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87a933be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87a933be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87a933be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Immune System</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Sid 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MHC molecules</a:t>
            </a:r>
            <a:endParaRPr/>
          </a:p>
        </p:txBody>
      </p:sp>
      <p:pic>
        <p:nvPicPr>
          <p:cNvPr id="143" name="Google Shape;143;p22"/>
          <p:cNvPicPr preferRelativeResize="0"/>
          <p:nvPr/>
        </p:nvPicPr>
        <p:blipFill>
          <a:blip r:embed="rId3">
            <a:alphaModFix/>
          </a:blip>
          <a:stretch>
            <a:fillRect/>
          </a:stretch>
        </p:blipFill>
        <p:spPr>
          <a:xfrm>
            <a:off x="4442196" y="1853850"/>
            <a:ext cx="3975646" cy="2984850"/>
          </a:xfrm>
          <a:prstGeom prst="rect">
            <a:avLst/>
          </a:prstGeom>
          <a:noFill/>
          <a:ln>
            <a:noFill/>
          </a:ln>
        </p:spPr>
      </p:pic>
      <p:sp>
        <p:nvSpPr>
          <p:cNvPr id="144" name="Google Shape;144;p22"/>
          <p:cNvSpPr txBox="1"/>
          <p:nvPr/>
        </p:nvSpPr>
        <p:spPr>
          <a:xfrm>
            <a:off x="417350" y="1917525"/>
            <a:ext cx="4545600" cy="27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pathogen is taken in by a host cell. Enzymes in the host cell cleave the antigen into smaller peptides.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MHC molecules display the antigen on the cell surface.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 cells bind to the antigen, which is presented through the MHC molecule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729450" y="1319725"/>
            <a:ext cx="7688400" cy="53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 cell diversity</a:t>
            </a:r>
            <a:endParaRPr/>
          </a:p>
        </p:txBody>
      </p:sp>
      <p:pic>
        <p:nvPicPr>
          <p:cNvPr id="150" name="Google Shape;150;p23"/>
          <p:cNvPicPr preferRelativeResize="0"/>
          <p:nvPr/>
        </p:nvPicPr>
        <p:blipFill>
          <a:blip r:embed="rId3">
            <a:alphaModFix/>
          </a:blip>
          <a:stretch>
            <a:fillRect/>
          </a:stretch>
        </p:blipFill>
        <p:spPr>
          <a:xfrm>
            <a:off x="4630400" y="1927275"/>
            <a:ext cx="3979799" cy="2984850"/>
          </a:xfrm>
          <a:prstGeom prst="rect">
            <a:avLst/>
          </a:prstGeom>
          <a:noFill/>
          <a:ln>
            <a:noFill/>
          </a:ln>
        </p:spPr>
      </p:pic>
      <p:sp>
        <p:nvSpPr>
          <p:cNvPr id="151" name="Google Shape;151;p23"/>
          <p:cNvSpPr txBox="1"/>
          <p:nvPr/>
        </p:nvSpPr>
        <p:spPr>
          <a:xfrm>
            <a:off x="665500" y="1849850"/>
            <a:ext cx="4105800" cy="28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In order for the immune system to be able to recognize a large variety of pathogens, there must be a mechanism to generate antibody diversity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 antibody has three segments: a variable segment, a joining segment, and a constant segment.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Genetic recombination through the enzyme recombinase generates diversity.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Clonal Selection</a:t>
            </a:r>
            <a:endParaRPr/>
          </a:p>
        </p:txBody>
      </p:sp>
      <p:pic>
        <p:nvPicPr>
          <p:cNvPr id="157" name="Google Shape;157;p24"/>
          <p:cNvPicPr preferRelativeResize="0"/>
          <p:nvPr/>
        </p:nvPicPr>
        <p:blipFill>
          <a:blip r:embed="rId3">
            <a:alphaModFix/>
          </a:blip>
          <a:stretch>
            <a:fillRect/>
          </a:stretch>
        </p:blipFill>
        <p:spPr>
          <a:xfrm>
            <a:off x="4572000" y="1927275"/>
            <a:ext cx="3975646" cy="2984850"/>
          </a:xfrm>
          <a:prstGeom prst="rect">
            <a:avLst/>
          </a:prstGeom>
          <a:noFill/>
          <a:ln>
            <a:noFill/>
          </a:ln>
        </p:spPr>
      </p:pic>
      <p:sp>
        <p:nvSpPr>
          <p:cNvPr id="158" name="Google Shape;158;p24"/>
          <p:cNvSpPr txBox="1"/>
          <p:nvPr/>
        </p:nvSpPr>
        <p:spPr>
          <a:xfrm>
            <a:off x="733175" y="2019050"/>
            <a:ext cx="3744900" cy="28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binding of an antigen receptor to the epitope activates the lymphocyte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activated lymphocyte undergoes multiple cell divisions.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Some cells from this clone become effector cells, which immediately attack the antigen, while others are memory cells.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Secondary Immune Response</a:t>
            </a:r>
            <a:endParaRPr/>
          </a:p>
        </p:txBody>
      </p:sp>
      <p:pic>
        <p:nvPicPr>
          <p:cNvPr id="164" name="Google Shape;164;p25"/>
          <p:cNvPicPr preferRelativeResize="0"/>
          <p:nvPr/>
        </p:nvPicPr>
        <p:blipFill>
          <a:blip r:embed="rId3">
            <a:alphaModFix/>
          </a:blip>
          <a:stretch>
            <a:fillRect/>
          </a:stretch>
        </p:blipFill>
        <p:spPr>
          <a:xfrm>
            <a:off x="2585825" y="1961150"/>
            <a:ext cx="3975646" cy="298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Helper T-cells</a:t>
            </a:r>
            <a:endParaRPr/>
          </a:p>
        </p:txBody>
      </p:sp>
      <p:pic>
        <p:nvPicPr>
          <p:cNvPr id="170" name="Google Shape;170;p26"/>
          <p:cNvPicPr preferRelativeResize="0"/>
          <p:nvPr/>
        </p:nvPicPr>
        <p:blipFill>
          <a:blip r:embed="rId3">
            <a:alphaModFix/>
          </a:blip>
          <a:stretch>
            <a:fillRect/>
          </a:stretch>
        </p:blipFill>
        <p:spPr>
          <a:xfrm>
            <a:off x="4765750" y="1853850"/>
            <a:ext cx="3979800" cy="2984850"/>
          </a:xfrm>
          <a:prstGeom prst="rect">
            <a:avLst/>
          </a:prstGeom>
          <a:noFill/>
          <a:ln>
            <a:noFill/>
          </a:ln>
        </p:spPr>
      </p:pic>
      <p:sp>
        <p:nvSpPr>
          <p:cNvPr id="171" name="Google Shape;171;p26"/>
          <p:cNvSpPr txBox="1"/>
          <p:nvPr/>
        </p:nvSpPr>
        <p:spPr>
          <a:xfrm>
            <a:off x="620375" y="2267200"/>
            <a:ext cx="3835200" cy="23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Helper T cells trigger both B cells and T cells.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 activates adaptive immune responses if an antigen is displayed on the surface of an antigen presenting cell.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Cytokines are released by the helper t-cell and the dendritic cell.</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Cytotoxic T cells</a:t>
            </a:r>
            <a:endParaRPr/>
          </a:p>
        </p:txBody>
      </p:sp>
      <p:pic>
        <p:nvPicPr>
          <p:cNvPr id="177" name="Google Shape;177;p27"/>
          <p:cNvPicPr preferRelativeResize="0"/>
          <p:nvPr/>
        </p:nvPicPr>
        <p:blipFill>
          <a:blip r:embed="rId3">
            <a:alphaModFix/>
          </a:blip>
          <a:stretch>
            <a:fillRect/>
          </a:stretch>
        </p:blipFill>
        <p:spPr>
          <a:xfrm>
            <a:off x="2584175" y="2040075"/>
            <a:ext cx="3975646"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 cells and Antibodies</a:t>
            </a:r>
            <a:endParaRPr/>
          </a:p>
        </p:txBody>
      </p:sp>
      <p:pic>
        <p:nvPicPr>
          <p:cNvPr id="183" name="Google Shape;183;p28"/>
          <p:cNvPicPr preferRelativeResize="0"/>
          <p:nvPr/>
        </p:nvPicPr>
        <p:blipFill>
          <a:blip r:embed="rId3">
            <a:alphaModFix/>
          </a:blip>
          <a:stretch>
            <a:fillRect/>
          </a:stretch>
        </p:blipFill>
        <p:spPr>
          <a:xfrm>
            <a:off x="4572000" y="1853850"/>
            <a:ext cx="4208674" cy="3159800"/>
          </a:xfrm>
          <a:prstGeom prst="rect">
            <a:avLst/>
          </a:prstGeom>
          <a:noFill/>
          <a:ln>
            <a:noFill/>
          </a:ln>
        </p:spPr>
      </p:pic>
      <p:sp>
        <p:nvSpPr>
          <p:cNvPr id="184" name="Google Shape;184;p28"/>
          <p:cNvSpPr txBox="1"/>
          <p:nvPr/>
        </p:nvSpPr>
        <p:spPr>
          <a:xfrm>
            <a:off x="417350" y="2019050"/>
            <a:ext cx="35868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After an antigen engulfs a pathogen,  it displays an antigen fragment complexed with an MHC 2 molecule on its surface. A Helper T cell recognizes this.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a B cell with receptors for the same epitope </a:t>
            </a:r>
            <a:r>
              <a:rPr lang="en">
                <a:latin typeface="Lato"/>
                <a:ea typeface="Lato"/>
                <a:cs typeface="Lato"/>
                <a:sym typeface="Lato"/>
              </a:rPr>
              <a:t>displays</a:t>
            </a:r>
            <a:r>
              <a:rPr lang="en">
                <a:latin typeface="Lato"/>
                <a:ea typeface="Lato"/>
                <a:cs typeface="Lato"/>
                <a:sym typeface="Lato"/>
              </a:rPr>
              <a:t> the antigen, the activated helper T cell binds to the B cell and activates the B cell. </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Antibody Function</a:t>
            </a:r>
            <a:endParaRPr/>
          </a:p>
        </p:txBody>
      </p:sp>
      <p:pic>
        <p:nvPicPr>
          <p:cNvPr id="190" name="Google Shape;190;p29"/>
          <p:cNvPicPr preferRelativeResize="0"/>
          <p:nvPr/>
        </p:nvPicPr>
        <p:blipFill>
          <a:blip r:embed="rId3">
            <a:alphaModFix/>
          </a:blip>
          <a:stretch>
            <a:fillRect/>
          </a:stretch>
        </p:blipFill>
        <p:spPr>
          <a:xfrm>
            <a:off x="4749850" y="1853850"/>
            <a:ext cx="4178634" cy="3137250"/>
          </a:xfrm>
          <a:prstGeom prst="rect">
            <a:avLst/>
          </a:prstGeom>
          <a:noFill/>
          <a:ln>
            <a:noFill/>
          </a:ln>
        </p:spPr>
      </p:pic>
      <p:sp>
        <p:nvSpPr>
          <p:cNvPr id="191" name="Google Shape;191;p29"/>
          <p:cNvSpPr txBox="1"/>
          <p:nvPr/>
        </p:nvSpPr>
        <p:spPr>
          <a:xfrm>
            <a:off x="417375" y="2312325"/>
            <a:ext cx="39930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Antibodies do not directly kill pathogens, but they bind to pathogens to mark these pathogens for destruction or inactivation.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neutralization, antibodies bind to surface proteins and prevent the infection of a host cell</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Opsonization allows macrophages to perform more phagocytosis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membrane attack complex forms a pore in the cell membrane. Water and ions rush in and cause the cell to lyse. </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0"/>
          <p:cNvPicPr preferRelativeResize="0"/>
          <p:nvPr/>
        </p:nvPicPr>
        <p:blipFill>
          <a:blip r:embed="rId3">
            <a:alphaModFix/>
          </a:blip>
          <a:stretch>
            <a:fillRect/>
          </a:stretch>
        </p:blipFill>
        <p:spPr>
          <a:xfrm>
            <a:off x="1739862" y="-28200"/>
            <a:ext cx="5551488" cy="51998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727800" y="12509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Adaptive immunity</a:t>
            </a:r>
            <a:endParaRPr/>
          </a:p>
        </p:txBody>
      </p:sp>
      <p:pic>
        <p:nvPicPr>
          <p:cNvPr id="202" name="Google Shape;202;p31"/>
          <p:cNvPicPr preferRelativeResize="0"/>
          <p:nvPr/>
        </p:nvPicPr>
        <p:blipFill>
          <a:blip r:embed="rId3">
            <a:alphaModFix/>
          </a:blip>
          <a:stretch>
            <a:fillRect/>
          </a:stretch>
        </p:blipFill>
        <p:spPr>
          <a:xfrm>
            <a:off x="2333788" y="1786175"/>
            <a:ext cx="4476425" cy="33573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Innate vs Adaptive Immunity</a:t>
            </a:r>
            <a:endParaRPr/>
          </a:p>
        </p:txBody>
      </p:sp>
      <p:pic>
        <p:nvPicPr>
          <p:cNvPr id="93" name="Google Shape;93;p14"/>
          <p:cNvPicPr preferRelativeResize="0"/>
          <p:nvPr/>
        </p:nvPicPr>
        <p:blipFill>
          <a:blip r:embed="rId3">
            <a:alphaModFix/>
          </a:blip>
          <a:stretch>
            <a:fillRect/>
          </a:stretch>
        </p:blipFill>
        <p:spPr>
          <a:xfrm>
            <a:off x="2994162" y="1804725"/>
            <a:ext cx="3158974" cy="3237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Active and Passive Immunization</a:t>
            </a:r>
            <a:endParaRPr/>
          </a:p>
        </p:txBody>
      </p:sp>
      <p:sp>
        <p:nvSpPr>
          <p:cNvPr id="208" name="Google Shape;208;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Active immunity arises when a pathogen infects the body and prompts a primary or secondary response</a:t>
            </a:r>
            <a:endParaRPr/>
          </a:p>
          <a:p>
            <a:pPr indent="-311150" lvl="0" marL="457200" rtl="0" algn="l">
              <a:spcBef>
                <a:spcPts val="0"/>
              </a:spcBef>
              <a:spcAft>
                <a:spcPts val="0"/>
              </a:spcAft>
              <a:buSzPts val="1300"/>
              <a:buChar char="●"/>
            </a:pPr>
            <a:r>
              <a:rPr lang="en"/>
              <a:t>Passive immunity occurs when antibodies cross the placenta to the fetus.</a:t>
            </a:r>
            <a:endParaRPr/>
          </a:p>
          <a:p>
            <a:pPr indent="-311150" lvl="0" marL="457200" rtl="0" algn="l">
              <a:spcBef>
                <a:spcPts val="0"/>
              </a:spcBef>
              <a:spcAft>
                <a:spcPts val="0"/>
              </a:spcAft>
              <a:buSzPts val="1300"/>
              <a:buChar char="●"/>
            </a:pPr>
            <a:r>
              <a:rPr lang="en"/>
              <a:t>Active immunity can develop from the introduction of antigens in the body through immunization or vaccination.</a:t>
            </a:r>
            <a:endParaRPr/>
          </a:p>
          <a:p>
            <a:pPr indent="-311150" lvl="0" marL="457200" rtl="0" algn="l">
              <a:spcBef>
                <a:spcPts val="0"/>
              </a:spcBef>
              <a:spcAft>
                <a:spcPts val="0"/>
              </a:spcAft>
              <a:buSzPts val="1300"/>
              <a:buChar char="●"/>
            </a:pPr>
            <a:r>
              <a:rPr lang="en"/>
              <a:t>Monoclonal antibodies are all identical and produced for the same epitope. They have provided the basis for many medical advances, like pregnancy tests.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Allergic Response </a:t>
            </a:r>
            <a:endParaRPr/>
          </a:p>
        </p:txBody>
      </p:sp>
      <p:pic>
        <p:nvPicPr>
          <p:cNvPr id="214" name="Google Shape;214;p33"/>
          <p:cNvPicPr preferRelativeResize="0"/>
          <p:nvPr/>
        </p:nvPicPr>
        <p:blipFill>
          <a:blip r:embed="rId3">
            <a:alphaModFix/>
          </a:blip>
          <a:stretch>
            <a:fillRect/>
          </a:stretch>
        </p:blipFill>
        <p:spPr>
          <a:xfrm>
            <a:off x="2472113" y="1853850"/>
            <a:ext cx="4199774" cy="3149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Autoimmune Diseases</a:t>
            </a:r>
            <a:endParaRPr/>
          </a:p>
        </p:txBody>
      </p:sp>
      <p:sp>
        <p:nvSpPr>
          <p:cNvPr id="220" name="Google Shape;220;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Usually, the body eliminates self-reactive lymphocytes by testing them during development. If the cells have receptors specific for the body’s own molecules, apoptosis occurs. </a:t>
            </a:r>
            <a:endParaRPr/>
          </a:p>
          <a:p>
            <a:pPr indent="-311150" lvl="0" marL="457200" rtl="0" algn="l">
              <a:spcBef>
                <a:spcPts val="0"/>
              </a:spcBef>
              <a:spcAft>
                <a:spcPts val="0"/>
              </a:spcAft>
              <a:buSzPts val="1300"/>
              <a:buChar char="●"/>
            </a:pPr>
            <a:r>
              <a:rPr lang="en"/>
              <a:t>If this process does not occur properly, autoimmune diseases can occur. </a:t>
            </a:r>
            <a:endParaRPr/>
          </a:p>
          <a:p>
            <a:pPr indent="-311150" lvl="0" marL="457200" rtl="0" algn="l">
              <a:spcBef>
                <a:spcPts val="0"/>
              </a:spcBef>
              <a:spcAft>
                <a:spcPts val="0"/>
              </a:spcAft>
              <a:buSzPts val="1300"/>
              <a:buChar char="●"/>
            </a:pPr>
            <a:r>
              <a:rPr lang="en"/>
              <a:t>The immune system is active against molecules of the body in an autoimmune disease.</a:t>
            </a:r>
            <a:endParaRPr/>
          </a:p>
          <a:p>
            <a:pPr indent="-311150" lvl="0" marL="457200" rtl="0" algn="l">
              <a:spcBef>
                <a:spcPts val="0"/>
              </a:spcBef>
              <a:spcAft>
                <a:spcPts val="0"/>
              </a:spcAft>
              <a:buSzPts val="1300"/>
              <a:buChar char="●"/>
            </a:pPr>
            <a:r>
              <a:rPr lang="en"/>
              <a:t>In Lupus, the immune system generates an attack against DNA. This causes skin rashes, </a:t>
            </a:r>
            <a:r>
              <a:rPr lang="en"/>
              <a:t>arthritis</a:t>
            </a:r>
            <a:r>
              <a:rPr lang="en"/>
              <a:t>, and kidney disfunction.</a:t>
            </a:r>
            <a:endParaRPr/>
          </a:p>
          <a:p>
            <a:pPr indent="-311150" lvl="0" marL="457200" rtl="0" algn="l">
              <a:spcBef>
                <a:spcPts val="0"/>
              </a:spcBef>
              <a:spcAft>
                <a:spcPts val="0"/>
              </a:spcAft>
              <a:buSzPts val="1300"/>
              <a:buChar char="●"/>
            </a:pPr>
            <a:r>
              <a:rPr lang="en"/>
              <a:t>Rheumatoid </a:t>
            </a:r>
            <a:r>
              <a:rPr lang="en"/>
              <a:t>arthritis</a:t>
            </a:r>
            <a:r>
              <a:rPr lang="en"/>
              <a:t> leads to damage and painful inflammation of the cartilage.</a:t>
            </a:r>
            <a:endParaRPr/>
          </a:p>
          <a:p>
            <a:pPr indent="-311150" lvl="0" marL="457200" rtl="0" algn="l">
              <a:spcBef>
                <a:spcPts val="0"/>
              </a:spcBef>
              <a:spcAft>
                <a:spcPts val="0"/>
              </a:spcAft>
              <a:buSzPts val="1300"/>
              <a:buChar char="●"/>
            </a:pPr>
            <a:r>
              <a:rPr lang="en"/>
              <a:t>T cell attack the nervous system in Multiple sclerosis. This leads to paralysis due to impaired neurons.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HIV</a:t>
            </a:r>
            <a:endParaRPr/>
          </a:p>
        </p:txBody>
      </p:sp>
      <p:sp>
        <p:nvSpPr>
          <p:cNvPr id="226" name="Google Shape;226;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Immunodeficiency is where an immune response to an antigen is absent or defective. </a:t>
            </a:r>
            <a:endParaRPr/>
          </a:p>
          <a:p>
            <a:pPr indent="-311150" lvl="0" marL="457200" rtl="0" algn="l">
              <a:spcBef>
                <a:spcPts val="0"/>
              </a:spcBef>
              <a:spcAft>
                <a:spcPts val="0"/>
              </a:spcAft>
              <a:buSzPts val="1300"/>
              <a:buChar char="●"/>
            </a:pPr>
            <a:r>
              <a:rPr lang="en"/>
              <a:t>An inborn immunodeficiency results from a genetic mutation, while an acquired immunodeficiency develops later in life.</a:t>
            </a:r>
            <a:endParaRPr/>
          </a:p>
          <a:p>
            <a:pPr indent="-311150" lvl="0" marL="457200" rtl="0" algn="l">
              <a:spcBef>
                <a:spcPts val="0"/>
              </a:spcBef>
              <a:spcAft>
                <a:spcPts val="0"/>
              </a:spcAft>
              <a:buSzPts val="1300"/>
              <a:buChar char="●"/>
            </a:pPr>
            <a:r>
              <a:rPr lang="en"/>
              <a:t>AIDS is caused by the HIV virus. The HIV virus infects Helper T-cells, which impairs both the humoral and cell-mediated responses. </a:t>
            </a:r>
            <a:endParaRPr/>
          </a:p>
          <a:p>
            <a:pPr indent="-311150" lvl="0" marL="457200" rtl="0" algn="l">
              <a:spcBef>
                <a:spcPts val="0"/>
              </a:spcBef>
              <a:spcAft>
                <a:spcPts val="0"/>
              </a:spcAft>
              <a:buSzPts val="1300"/>
              <a:buChar char="●"/>
            </a:pPr>
            <a:r>
              <a:rPr lang="en"/>
              <a:t>Latency is a stage of dormancy in the virus life cycle. The viral genome persists in the DNA of cells but doesn’t cause any effects. Latency persists until conditions arise that are favorable for the virus.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6"/>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7650" y="118330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Phagocytosis</a:t>
            </a:r>
            <a:endParaRPr/>
          </a:p>
        </p:txBody>
      </p:sp>
      <p:sp>
        <p:nvSpPr>
          <p:cNvPr id="99" name="Google Shape;99;p15"/>
          <p:cNvSpPr txBox="1"/>
          <p:nvPr>
            <p:ph idx="1" type="body"/>
          </p:nvPr>
        </p:nvSpPr>
        <p:spPr>
          <a:xfrm>
            <a:off x="727650" y="1849850"/>
            <a:ext cx="4335000" cy="318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Phagocytosis is a type of innate immunity that involves the digestion of antigens.</a:t>
            </a:r>
            <a:endParaRPr/>
          </a:p>
          <a:p>
            <a:pPr indent="-311150" lvl="0" marL="457200" rtl="0" algn="l">
              <a:spcBef>
                <a:spcPts val="0"/>
              </a:spcBef>
              <a:spcAft>
                <a:spcPts val="0"/>
              </a:spcAft>
              <a:buSzPts val="1300"/>
              <a:buChar char="●"/>
            </a:pPr>
            <a:r>
              <a:rPr lang="en"/>
              <a:t>In insects, it is conducted by cells called hemocytes and in </a:t>
            </a:r>
            <a:r>
              <a:rPr lang="en"/>
              <a:t>vertebrates</a:t>
            </a:r>
            <a:r>
              <a:rPr lang="en"/>
              <a:t>, it is mainly conducted by macrophages. </a:t>
            </a:r>
            <a:endParaRPr/>
          </a:p>
          <a:p>
            <a:pPr indent="0" lvl="0" marL="457200" rtl="0" algn="l">
              <a:spcBef>
                <a:spcPts val="1600"/>
              </a:spcBef>
              <a:spcAft>
                <a:spcPts val="1600"/>
              </a:spcAft>
              <a:buNone/>
            </a:pPr>
            <a:r>
              <a:t/>
            </a:r>
            <a:endParaRPr/>
          </a:p>
        </p:txBody>
      </p:sp>
      <p:pic>
        <p:nvPicPr>
          <p:cNvPr id="100" name="Google Shape;100;p15"/>
          <p:cNvPicPr preferRelativeResize="0"/>
          <p:nvPr/>
        </p:nvPicPr>
        <p:blipFill>
          <a:blip r:embed="rId3">
            <a:alphaModFix/>
          </a:blip>
          <a:stretch>
            <a:fillRect/>
          </a:stretch>
        </p:blipFill>
        <p:spPr>
          <a:xfrm>
            <a:off x="5549575" y="1637374"/>
            <a:ext cx="3460974" cy="34383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808400" y="1194575"/>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Toll Receptors and Toll-Like Receptors</a:t>
            </a:r>
            <a:endParaRPr/>
          </a:p>
        </p:txBody>
      </p:sp>
      <p:sp>
        <p:nvSpPr>
          <p:cNvPr id="106" name="Google Shape;106;p16"/>
          <p:cNvSpPr txBox="1"/>
          <p:nvPr>
            <p:ph idx="1" type="body"/>
          </p:nvPr>
        </p:nvSpPr>
        <p:spPr>
          <a:xfrm>
            <a:off x="1011450" y="1720213"/>
            <a:ext cx="3049200" cy="3164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When a fungus infects a fruit fly, pieces of the fungal cell wall will bind to a  fungal recognition protein. This activates the Toll protein,  which activates antimicrobial peptides.</a:t>
            </a:r>
            <a:endParaRPr/>
          </a:p>
          <a:p>
            <a:pPr indent="-311150" lvl="0" marL="457200" rtl="0" algn="l">
              <a:spcBef>
                <a:spcPts val="0"/>
              </a:spcBef>
              <a:spcAft>
                <a:spcPts val="0"/>
              </a:spcAft>
              <a:buSzPts val="1300"/>
              <a:buChar char="●"/>
            </a:pPr>
            <a:r>
              <a:rPr lang="en"/>
              <a:t>Vertebrates have a similar mechanism. Toll-Like receptors detect a variety of different pathogens. </a:t>
            </a:r>
            <a:endParaRPr/>
          </a:p>
        </p:txBody>
      </p:sp>
      <p:pic>
        <p:nvPicPr>
          <p:cNvPr id="107" name="Google Shape;107;p16"/>
          <p:cNvPicPr preferRelativeResize="0"/>
          <p:nvPr/>
        </p:nvPicPr>
        <p:blipFill>
          <a:blip r:embed="rId3">
            <a:alphaModFix/>
          </a:blip>
          <a:stretch>
            <a:fillRect/>
          </a:stretch>
        </p:blipFill>
        <p:spPr>
          <a:xfrm>
            <a:off x="5854125" y="1641775"/>
            <a:ext cx="2865625" cy="3321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7650" y="1217125"/>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Phagocytic cells and Antimicrobial Peptides</a:t>
            </a:r>
            <a:endParaRPr/>
          </a:p>
        </p:txBody>
      </p:sp>
      <p:sp>
        <p:nvSpPr>
          <p:cNvPr id="113" name="Google Shape;113;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1000"/>
              </a:spcBef>
              <a:spcAft>
                <a:spcPts val="0"/>
              </a:spcAft>
              <a:buClr>
                <a:srgbClr val="3F3F3F"/>
              </a:buClr>
              <a:buSzPts val="1300"/>
              <a:buChar char="●"/>
            </a:pPr>
            <a:r>
              <a:rPr lang="en">
                <a:solidFill>
                  <a:srgbClr val="3F3F3F"/>
                </a:solidFill>
              </a:rPr>
              <a:t>Neutrophils are most abundant, have a short life span, and self-destruct upon phagocytosis</a:t>
            </a:r>
            <a:endParaRPr>
              <a:solidFill>
                <a:srgbClr val="3F3F3F"/>
              </a:solidFill>
            </a:endParaRPr>
          </a:p>
          <a:p>
            <a:pPr indent="-311150" lvl="0" marL="457200" rtl="0" algn="l">
              <a:lnSpc>
                <a:spcPct val="100000"/>
              </a:lnSpc>
              <a:spcBef>
                <a:spcPts val="0"/>
              </a:spcBef>
              <a:spcAft>
                <a:spcPts val="0"/>
              </a:spcAft>
              <a:buClr>
                <a:srgbClr val="3F3F3F"/>
              </a:buClr>
              <a:buSzPts val="1300"/>
              <a:buChar char="●"/>
            </a:pPr>
            <a:r>
              <a:rPr lang="en">
                <a:solidFill>
                  <a:srgbClr val="3F3F3F"/>
                </a:solidFill>
              </a:rPr>
              <a:t>Monocytes are  immature cells that are “activated” into macrophages by phagocytosis</a:t>
            </a:r>
            <a:endParaRPr>
              <a:solidFill>
                <a:srgbClr val="3F3F3F"/>
              </a:solidFill>
            </a:endParaRPr>
          </a:p>
          <a:p>
            <a:pPr indent="-311150" lvl="0" marL="457200" rtl="0" algn="l">
              <a:lnSpc>
                <a:spcPct val="100000"/>
              </a:lnSpc>
              <a:spcBef>
                <a:spcPts val="0"/>
              </a:spcBef>
              <a:spcAft>
                <a:spcPts val="0"/>
              </a:spcAft>
              <a:buClr>
                <a:srgbClr val="3F3F3F"/>
              </a:buClr>
              <a:buSzPts val="1300"/>
              <a:buChar char="●"/>
            </a:pPr>
            <a:r>
              <a:rPr lang="en">
                <a:solidFill>
                  <a:srgbClr val="3F3F3F"/>
                </a:solidFill>
              </a:rPr>
              <a:t>Macrophages circulate in the  blood, or filter blood in spleen/lymph in lymph nodes</a:t>
            </a:r>
            <a:endParaRPr>
              <a:solidFill>
                <a:srgbClr val="3F3F3F"/>
              </a:solidFill>
            </a:endParaRPr>
          </a:p>
          <a:p>
            <a:pPr indent="-311150" lvl="0" marL="457200" rtl="0" algn="l">
              <a:lnSpc>
                <a:spcPct val="100000"/>
              </a:lnSpc>
              <a:spcBef>
                <a:spcPts val="0"/>
              </a:spcBef>
              <a:spcAft>
                <a:spcPts val="0"/>
              </a:spcAft>
              <a:buClr>
                <a:srgbClr val="3F3F3F"/>
              </a:buClr>
              <a:buSzPts val="1300"/>
              <a:buChar char="●"/>
            </a:pPr>
            <a:r>
              <a:rPr lang="en">
                <a:solidFill>
                  <a:srgbClr val="3F3F3F"/>
                </a:solidFill>
              </a:rPr>
              <a:t>Eosinophils are found in mucous membranes, release enzymes against multicellular parasites</a:t>
            </a:r>
            <a:endParaRPr>
              <a:solidFill>
                <a:srgbClr val="3F3F3F"/>
              </a:solidFill>
            </a:endParaRPr>
          </a:p>
          <a:p>
            <a:pPr indent="-311150" lvl="0" marL="457200" rtl="0" algn="l">
              <a:lnSpc>
                <a:spcPct val="100000"/>
              </a:lnSpc>
              <a:spcBef>
                <a:spcPts val="0"/>
              </a:spcBef>
              <a:spcAft>
                <a:spcPts val="0"/>
              </a:spcAft>
              <a:buClr>
                <a:srgbClr val="3F3F3F"/>
              </a:buClr>
              <a:buSzPts val="1300"/>
              <a:buChar char="●"/>
            </a:pPr>
            <a:r>
              <a:rPr lang="en">
                <a:solidFill>
                  <a:srgbClr val="3F3F3F"/>
                </a:solidFill>
              </a:rPr>
              <a:t>Dendritic cells are found in skin and other barriers.</a:t>
            </a:r>
            <a:endParaRPr>
              <a:solidFill>
                <a:srgbClr val="3F3F3F"/>
              </a:solidFill>
            </a:endParaRPr>
          </a:p>
          <a:p>
            <a:pPr indent="-311150" lvl="0" marL="457200" rtl="0" algn="l">
              <a:lnSpc>
                <a:spcPct val="100000"/>
              </a:lnSpc>
              <a:spcBef>
                <a:spcPts val="0"/>
              </a:spcBef>
              <a:spcAft>
                <a:spcPts val="0"/>
              </a:spcAft>
              <a:buClr>
                <a:srgbClr val="3F3F3F"/>
              </a:buClr>
              <a:buSzPts val="1300"/>
              <a:buChar char="●"/>
            </a:pPr>
            <a:r>
              <a:rPr lang="en">
                <a:solidFill>
                  <a:srgbClr val="3F3F3F"/>
                </a:solidFill>
              </a:rPr>
              <a:t>Natural Killer Cells detect abnormal surface proteins and release chemicals to cause cell death.</a:t>
            </a:r>
            <a:endParaRPr>
              <a:solidFill>
                <a:srgbClr val="3F3F3F"/>
              </a:solidFill>
            </a:endParaRPr>
          </a:p>
          <a:p>
            <a:pPr indent="-311150" lvl="0" marL="457200" rtl="0" algn="l">
              <a:lnSpc>
                <a:spcPct val="100000"/>
              </a:lnSpc>
              <a:spcBef>
                <a:spcPts val="0"/>
              </a:spcBef>
              <a:spcAft>
                <a:spcPts val="0"/>
              </a:spcAft>
              <a:buClr>
                <a:srgbClr val="3F3F3F"/>
              </a:buClr>
              <a:buSzPts val="1300"/>
              <a:buChar char="●"/>
            </a:pPr>
            <a:r>
              <a:rPr lang="en">
                <a:solidFill>
                  <a:srgbClr val="3F3F3F"/>
                </a:solidFill>
              </a:rPr>
              <a:t>Interferons are secreted by body cells, which induce nearby uninfected cells to produce substances that inhibit viral reproduction.</a:t>
            </a:r>
            <a:endParaRPr>
              <a:solidFill>
                <a:srgbClr val="3F3F3F"/>
              </a:solidFill>
            </a:endParaRPr>
          </a:p>
          <a:p>
            <a:pPr indent="-311150" lvl="0" marL="457200" rtl="0" algn="l">
              <a:lnSpc>
                <a:spcPct val="100000"/>
              </a:lnSpc>
              <a:spcBef>
                <a:spcPts val="0"/>
              </a:spcBef>
              <a:spcAft>
                <a:spcPts val="0"/>
              </a:spcAft>
              <a:buClr>
                <a:srgbClr val="3F3F3F"/>
              </a:buClr>
              <a:buSzPts val="1300"/>
              <a:buChar char="●"/>
            </a:pPr>
            <a:r>
              <a:rPr lang="en">
                <a:solidFill>
                  <a:srgbClr val="3F3F3F"/>
                </a:solidFill>
              </a:rPr>
              <a:t>The complement system consists of 30 proteins that are activated by substances on the surface of microbes</a:t>
            </a:r>
            <a:endParaRPr>
              <a:solidFill>
                <a:srgbClr val="3F3F3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729438" y="124470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Inflammatory Response</a:t>
            </a:r>
            <a:endParaRPr/>
          </a:p>
        </p:txBody>
      </p:sp>
      <p:pic>
        <p:nvPicPr>
          <p:cNvPr id="119" name="Google Shape;119;p18"/>
          <p:cNvPicPr preferRelativeResize="0"/>
          <p:nvPr/>
        </p:nvPicPr>
        <p:blipFill>
          <a:blip r:embed="rId3">
            <a:alphaModFix/>
          </a:blip>
          <a:stretch>
            <a:fillRect/>
          </a:stretch>
        </p:blipFill>
        <p:spPr>
          <a:xfrm>
            <a:off x="2384325" y="1714500"/>
            <a:ext cx="4465750" cy="3352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Adaptive Immunity Basics</a:t>
            </a:r>
            <a:endParaRPr/>
          </a:p>
        </p:txBody>
      </p:sp>
      <p:sp>
        <p:nvSpPr>
          <p:cNvPr id="125" name="Google Shape;125;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adaptive response consists of T cells and B cells, which are lymphocytes.</a:t>
            </a:r>
            <a:endParaRPr/>
          </a:p>
          <a:p>
            <a:pPr indent="-311150" lvl="0" marL="457200" rtl="0" algn="l">
              <a:spcBef>
                <a:spcPts val="0"/>
              </a:spcBef>
              <a:spcAft>
                <a:spcPts val="0"/>
              </a:spcAft>
              <a:buSzPts val="1300"/>
              <a:buChar char="●"/>
            </a:pPr>
            <a:r>
              <a:rPr lang="en"/>
              <a:t>Lymphocytes that migrate from the bone marrow to the Thymus are T cells.</a:t>
            </a:r>
            <a:endParaRPr/>
          </a:p>
          <a:p>
            <a:pPr indent="-311150" lvl="0" marL="457200" rtl="0" algn="l">
              <a:spcBef>
                <a:spcPts val="0"/>
              </a:spcBef>
              <a:spcAft>
                <a:spcPts val="0"/>
              </a:spcAft>
              <a:buSzPts val="1300"/>
              <a:buChar char="●"/>
            </a:pPr>
            <a:r>
              <a:rPr lang="en"/>
              <a:t>Lymphocytes that remain in the bone marrow are B cells.</a:t>
            </a:r>
            <a:endParaRPr/>
          </a:p>
          <a:p>
            <a:pPr indent="-311150" lvl="0" marL="457200" rtl="0" algn="l">
              <a:spcBef>
                <a:spcPts val="0"/>
              </a:spcBef>
              <a:spcAft>
                <a:spcPts val="0"/>
              </a:spcAft>
              <a:buSzPts val="1300"/>
              <a:buChar char="●"/>
            </a:pPr>
            <a:r>
              <a:rPr lang="en"/>
              <a:t>An antigen is a molecule that elicits a response from a B cell or T cell.</a:t>
            </a:r>
            <a:endParaRPr/>
          </a:p>
          <a:p>
            <a:pPr indent="-311150" lvl="0" marL="457200" rtl="0" algn="l">
              <a:spcBef>
                <a:spcPts val="0"/>
              </a:spcBef>
              <a:spcAft>
                <a:spcPts val="0"/>
              </a:spcAft>
              <a:buSzPts val="1300"/>
              <a:buChar char="●"/>
            </a:pPr>
            <a:r>
              <a:rPr lang="en"/>
              <a:t>A B cell or T cell binds to an antigen via an antigen receptor.</a:t>
            </a:r>
            <a:endParaRPr/>
          </a:p>
          <a:p>
            <a:pPr indent="-311150" lvl="0" marL="457200" rtl="0" algn="l">
              <a:spcBef>
                <a:spcPts val="0"/>
              </a:spcBef>
              <a:spcAft>
                <a:spcPts val="0"/>
              </a:spcAft>
              <a:buSzPts val="1300"/>
              <a:buChar char="●"/>
            </a:pPr>
            <a:r>
              <a:rPr lang="en"/>
              <a:t>The portion of the antigen that binds to the antigen receptor is an epitope.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 cell receptor</a:t>
            </a:r>
            <a:endParaRPr/>
          </a:p>
        </p:txBody>
      </p:sp>
      <p:pic>
        <p:nvPicPr>
          <p:cNvPr id="131" name="Google Shape;131;p20"/>
          <p:cNvPicPr preferRelativeResize="0"/>
          <p:nvPr/>
        </p:nvPicPr>
        <p:blipFill>
          <a:blip r:embed="rId3">
            <a:alphaModFix/>
          </a:blip>
          <a:stretch>
            <a:fillRect/>
          </a:stretch>
        </p:blipFill>
        <p:spPr>
          <a:xfrm>
            <a:off x="2576325" y="1898975"/>
            <a:ext cx="3994663" cy="2999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 cell receptors</a:t>
            </a:r>
            <a:endParaRPr/>
          </a:p>
        </p:txBody>
      </p:sp>
      <p:pic>
        <p:nvPicPr>
          <p:cNvPr id="137" name="Google Shape;137;p21"/>
          <p:cNvPicPr preferRelativeResize="0"/>
          <p:nvPr/>
        </p:nvPicPr>
        <p:blipFill>
          <a:blip r:embed="rId3">
            <a:alphaModFix/>
          </a:blip>
          <a:stretch>
            <a:fillRect/>
          </a:stretch>
        </p:blipFill>
        <p:spPr>
          <a:xfrm>
            <a:off x="2585825" y="1853850"/>
            <a:ext cx="3975646" cy="2984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